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4"/>
  </p:notesMasterIdLst>
  <p:sldIdLst>
    <p:sldId id="256" r:id="rId2"/>
    <p:sldId id="257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64" r:id="rId11"/>
    <p:sldId id="266" r:id="rId12"/>
    <p:sldId id="27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642" autoAdjust="0"/>
  </p:normalViewPr>
  <p:slideViewPr>
    <p:cSldViewPr>
      <p:cViewPr>
        <p:scale>
          <a:sx n="80" d="100"/>
          <a:sy n="80" d="100"/>
        </p:scale>
        <p:origin x="-160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4BC7202-7C74-4806-B7E9-B322DFF8C726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D124670-FB8F-4E75-83B4-8C57B2E4B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Мудрый лев Муфаса своему сыну Симбе, когда они осматривали саванну, рассказал очень интересную историю!</a:t>
            </a:r>
          </a:p>
          <a:p>
            <a:pPr>
              <a:spcBef>
                <a:spcPct val="0"/>
              </a:spcBef>
            </a:pPr>
            <a:r>
              <a:rPr lang="ru-RU" smtClean="0"/>
              <a:t>- Все, что ты видишь вокруг, находится в очень хрупком равновесии. Надо уважать все живые существа – от ползающих муравьев до несущихся антилоп.</a:t>
            </a:r>
          </a:p>
          <a:p>
            <a:pPr>
              <a:spcBef>
                <a:spcPct val="0"/>
              </a:spcBef>
            </a:pPr>
            <a:r>
              <a:rPr lang="ru-RU" smtClean="0"/>
              <a:t>– Но ведь мы едим антилоп!</a:t>
            </a:r>
          </a:p>
          <a:p>
            <a:pPr>
              <a:spcBef>
                <a:spcPct val="0"/>
              </a:spcBef>
            </a:pPr>
            <a:r>
              <a:rPr lang="ru-RU" smtClean="0"/>
              <a:t>– Верно. Но когда мы умираем, наши тела превращаются в траву. А антилопы затем едят ее. Таким образом, все мы являемся частицей большого круговорота жизни!</a:t>
            </a:r>
          </a:p>
          <a:p>
            <a:pPr>
              <a:spcBef>
                <a:spcPct val="0"/>
              </a:spcBef>
            </a:pPr>
            <a:r>
              <a:rPr lang="ru-RU" smtClean="0"/>
              <a:t>И Король Лев был совершенно прав. Круговорот жизни действительно существует, и каждый живой организм является его частицей!</a:t>
            </a:r>
          </a:p>
          <a:p>
            <a:pPr>
              <a:spcBef>
                <a:spcPct val="0"/>
              </a:spcBef>
            </a:pPr>
            <a:r>
              <a:rPr lang="ru-RU" b="1" smtClean="0"/>
              <a:t>Сегодня на уроке мы рассмотрим, как происходит круговорот жизни на Земле.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68BE61-7D2C-4965-BA7C-4B5D8B993612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Организмами-производителями </a:t>
            </a:r>
            <a:r>
              <a:rPr lang="ru-RU" smtClean="0"/>
              <a:t>ученые-экологи называют растения. </a:t>
            </a:r>
          </a:p>
          <a:p>
            <a:pPr>
              <a:spcBef>
                <a:spcPct val="0"/>
              </a:spcBef>
            </a:pPr>
            <a:r>
              <a:rPr lang="ru-RU" smtClean="0"/>
              <a:t>- Почему? Что могут производить растения?</a:t>
            </a:r>
          </a:p>
          <a:p>
            <a:pPr>
              <a:spcBef>
                <a:spcPct val="0"/>
              </a:spcBef>
            </a:pPr>
            <a:r>
              <a:rPr lang="ru-RU" smtClean="0"/>
              <a:t>Только растения способны используя энергию Солнца, создавать, производить питательные вещества (сахар, крахмал) из углекислого газа и воды.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8E0314-4F09-4351-92A2-5F29E7052F43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Организмами-потребителями </a:t>
            </a:r>
            <a:r>
              <a:rPr lang="ru-RU" smtClean="0"/>
              <a:t>являются животные, так как они потребляют вещества, производимые растениями.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7A2090-E921-4047-B43F-C3E0FDFC2579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Организмы-разрушители </a:t>
            </a:r>
            <a:r>
              <a:rPr lang="ru-RU" i="1" smtClean="0"/>
              <a:t>–</a:t>
            </a:r>
            <a:r>
              <a:rPr lang="ru-RU" smtClean="0"/>
              <a:t>это бактерии и грибы. Бактерии и грибы разрушают остатки мертвых животных и растений. Благодаря им эти остатки перегнивают, а затем перегной разлагается и образует необходимые растениям соли.</a:t>
            </a:r>
          </a:p>
          <a:p>
            <a:pPr>
              <a:spcBef>
                <a:spcPct val="0"/>
              </a:spcBef>
            </a:pPr>
            <a:r>
              <a:rPr lang="ru-RU" b="1" smtClean="0"/>
              <a:t> 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31604B-ED60-4B77-AC74-9EBFAB55A721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Огромную роль в круговороте жизни играет почва.</a:t>
            </a:r>
          </a:p>
          <a:p>
            <a:pPr>
              <a:spcBef>
                <a:spcPct val="0"/>
              </a:spcBef>
            </a:pPr>
            <a:r>
              <a:rPr lang="ru-RU" smtClean="0"/>
              <a:t>- Что такое почва?</a:t>
            </a:r>
          </a:p>
          <a:p>
            <a:pPr>
              <a:spcBef>
                <a:spcPct val="0"/>
              </a:spcBef>
            </a:pPr>
            <a:r>
              <a:rPr lang="ru-RU" smtClean="0"/>
              <a:t>Основное свойство почвы – это плодородие. </a:t>
            </a:r>
          </a:p>
          <a:p>
            <a:pPr>
              <a:spcBef>
                <a:spcPct val="0"/>
              </a:spcBef>
            </a:pPr>
            <a:r>
              <a:rPr lang="ru-RU" smtClean="0"/>
              <a:t>- От чего оно зависит? </a:t>
            </a:r>
            <a:r>
              <a:rPr lang="ru-RU" i="1" smtClean="0"/>
              <a:t>(от количества перегноя)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- А что такое перегной? </a:t>
            </a:r>
            <a:r>
              <a:rPr lang="ru-RU" i="1" smtClean="0"/>
              <a:t>(это остатки растений и животных</a:t>
            </a: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E5EFD4-A85B-4633-B5B4-DD3F394EEF1E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Из перегноя под действием бактерий образуются соли. Их используют растения для роста и развития. Растениями питаются животные.</a:t>
            </a:r>
          </a:p>
          <a:p>
            <a:pPr>
              <a:spcBef>
                <a:spcPct val="0"/>
              </a:spcBef>
            </a:pPr>
            <a:r>
              <a:rPr lang="ru-RU" smtClean="0"/>
              <a:t>Когда растения и животные умирают, их остатки попадают в почву и под действием организмов-разрушителей превращаются в перегной. А потом из перегноя снова образуются соли. Их используют другие растения, а растениями питаются другие животные.</a:t>
            </a:r>
          </a:p>
          <a:p>
            <a:pPr>
              <a:spcBef>
                <a:spcPct val="0"/>
              </a:spcBef>
            </a:pPr>
            <a:r>
              <a:rPr lang="ru-RU" smtClean="0"/>
              <a:t>Вот так вещества и «путешествуют» в природе по кругу. И круг этот разорвется, если исчезнет почва.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D2E8E0-B164-49E4-94C0-9DE68CCB7506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na4alka.ru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591A0-2D86-4070-890C-3131ACD8E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na4alka.ru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ECA84-19F9-4BE5-868F-427BA64B1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na4alka.ru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9758-FA99-4CEB-8CD5-DF9CB3FFC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na4alka.ru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61E71-CC74-4BCD-887F-C48E71725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na4alka.ru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59C83-9A66-4410-99DB-9BD7BF062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na4alka.ru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DBEBB-D70B-40EB-B6F8-BEBBB825F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na4alka.ru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DBF8F-9DC5-45B9-8FC4-A639BE598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na4alka.ru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EFED7-F6F5-4A00-8F60-CBEB7709D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na4alka.ru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989D6-45B2-40A1-9CC9-D81392DC2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na4alka.ru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01E2F-926F-4BEB-998A-001FD27CC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na4alka.ru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11398-5651-42BF-AC4B-7C390CE78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na4alka.ru</a:t>
            </a:r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C809A3B-2357-4332-BE37-D77733793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571500" y="357188"/>
            <a:ext cx="7772400" cy="16002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Великий круговорот </a:t>
            </a:r>
            <a:r>
              <a:rPr lang="ru-RU" sz="5400" dirty="0" smtClean="0">
                <a:solidFill>
                  <a:schemeClr val="bg1"/>
                </a:solidFill>
              </a:rPr>
              <a:t>жизни</a:t>
            </a:r>
            <a:endParaRPr lang="ru-RU" sz="5400" dirty="0" smtClean="0">
              <a:solidFill>
                <a:schemeClr val="bg1"/>
              </a:solidFill>
            </a:endParaRP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2143124"/>
            <a:ext cx="6293670" cy="321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/>
        </p:nvSpPr>
        <p:spPr bwMode="auto">
          <a:xfrm>
            <a:off x="4857750" y="5572125"/>
            <a:ext cx="39004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fontScale="47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Косарева И.Н.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ГБПОУ г.Москвы </a:t>
            </a:r>
            <a:r>
              <a:rPr lang="ru-RU" dirty="0" err="1" smtClean="0">
                <a:solidFill>
                  <a:srgbClr val="002060"/>
                </a:solidFill>
              </a:rPr>
              <a:t>КГТиТ</a:t>
            </a:r>
            <a:r>
              <a:rPr lang="ru-RU" dirty="0" smtClean="0">
                <a:solidFill>
                  <a:srgbClr val="002060"/>
                </a:solidFill>
              </a:rPr>
              <a:t> № 41 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Что мы узнали?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Какие группы организмов составляют основные звенья круговорота жизни?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Почему растения названы организмами-производителями, а животные – организмами-потребителями?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Какие организмы названы организмами-разрушителями? Какова их роль в круговороте жизни?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Какова роль почвы в круговороте жизни?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bg1"/>
                </a:solidFill>
              </a:rPr>
              <a:t>Делаем вывод.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Все живые организмы и почва –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участники единого круговорота жизни на нашей планете.</a:t>
            </a:r>
          </a:p>
        </p:txBody>
      </p:sp>
      <p:pic>
        <p:nvPicPr>
          <p:cNvPr id="32772" name="Picture 4" descr="заяц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789363"/>
            <a:ext cx="3744912" cy="27511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bg1"/>
                </a:solidFill>
              </a:rPr>
              <a:t>Подумай!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Представь, что на Земле исчезло какое-нибудь из звеньев круговорота жизни. Опиши, что будет происходить, если исчезнут: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Растения;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Животные;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Почва.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3063" y="428625"/>
            <a:ext cx="6000750" cy="8572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chemeClr val="bg1">
                    <a:lumMod val="75000"/>
                  </a:schemeClr>
                </a:solidFill>
              </a:rPr>
              <a:t>Король Лев </a:t>
            </a:r>
          </a:p>
        </p:txBody>
      </p:sp>
      <p:pic>
        <p:nvPicPr>
          <p:cNvPr id="8202" name="Picture 10" descr="http://www.megghy.com/immagini/wallpaper/cartoni%20animati/re_leone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500188"/>
            <a:ext cx="7620000" cy="492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Основные звенья круговорота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86125" y="2571750"/>
            <a:ext cx="2928938" cy="7858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B050"/>
                </a:solidFill>
              </a:rPr>
              <a:t>Организмы производители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00750" y="4286250"/>
            <a:ext cx="2471738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4">
                    <a:lumMod val="25000"/>
                  </a:schemeClr>
                </a:solidFill>
              </a:rPr>
              <a:t>Организмы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4">
                    <a:lumMod val="25000"/>
                  </a:schemeClr>
                </a:solidFill>
              </a:rPr>
              <a:t>потребители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38" y="4214813"/>
            <a:ext cx="2547937" cy="954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Организмы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разрушители</a:t>
            </a:r>
          </a:p>
        </p:txBody>
      </p: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 rot="16200000" flipH="1">
            <a:off x="4127501" y="1984375"/>
            <a:ext cx="874712" cy="1428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606425" y="2965451"/>
            <a:ext cx="264477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5973762" y="2974976"/>
            <a:ext cx="264477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tkrvo.km.ua/storinki/vydavnycha_files/0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1571625"/>
            <a:ext cx="4000500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ыноска со стрелкой вправо 11"/>
          <p:cNvSpPr/>
          <p:nvPr/>
        </p:nvSpPr>
        <p:spPr>
          <a:xfrm>
            <a:off x="6357938" y="3571875"/>
            <a:ext cx="2786062" cy="1571625"/>
          </a:xfrm>
          <a:prstGeom prst="right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285750" y="3786188"/>
            <a:ext cx="2643188" cy="1500187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УГЛЕКИСЛЫЙ ГАЗ И ВОДА</a:t>
            </a:r>
          </a:p>
        </p:txBody>
      </p:sp>
      <p:sp>
        <p:nvSpPr>
          <p:cNvPr id="23" name="Солнце 22"/>
          <p:cNvSpPr/>
          <p:nvPr/>
        </p:nvSpPr>
        <p:spPr>
          <a:xfrm rot="20501955">
            <a:off x="207377" y="1272602"/>
            <a:ext cx="2000264" cy="1643050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28625" y="1071563"/>
            <a:ext cx="1928813" cy="1643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071813" y="2500313"/>
            <a:ext cx="3000375" cy="2286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САХАР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КРАХМАЛ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357313" y="357188"/>
            <a:ext cx="6929437" cy="7858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Организмы-производители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Организмы-потребители</a:t>
            </a:r>
          </a:p>
        </p:txBody>
      </p:sp>
      <p:pic>
        <p:nvPicPr>
          <p:cNvPr id="45058" name="Picture 2" descr="http://img0.liveinternet.ru/images/attach/c/4/80/564/80564676_1322552208_75283524_large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571625"/>
            <a:ext cx="37861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http://im0-tub-ru.yandex.net/i?id=281370781-3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571625"/>
            <a:ext cx="3000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AutoShape 6" descr="http://grandwallpapers.net/photo/karlikovii-krolik-1280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5064" name="Picture 8" descr="http://im0-tub-ru.yandex.net/i?id=172536245-39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63" y="4357688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Организмы-разрушители</a:t>
            </a:r>
          </a:p>
        </p:txBody>
      </p:sp>
      <p:pic>
        <p:nvPicPr>
          <p:cNvPr id="49154" name="Picture 2" descr="http://im0-tub-ru.yandex.net/i?id=72332571-6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714500"/>
            <a:ext cx="25003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http://im0-tub-ru.yandex.net/i?id=331449134-0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143375"/>
            <a:ext cx="264318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 descr="http://www.etsy.com/storque/media/bunker/2010/10/FungiDream_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1643063"/>
            <a:ext cx="5000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Основные звенья круговорота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28938" y="2786063"/>
            <a:ext cx="3357562" cy="571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B050"/>
                </a:solidFill>
              </a:rPr>
              <a:t>Организмы производители</a:t>
            </a:r>
          </a:p>
          <a:p>
            <a:pPr algn="ctr">
              <a:defRPr/>
            </a:pP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00750" y="4286250"/>
            <a:ext cx="2471738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4">
                    <a:lumMod val="25000"/>
                  </a:schemeClr>
                </a:solidFill>
              </a:rPr>
              <a:t>Организмы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4">
                    <a:lumMod val="25000"/>
                  </a:schemeClr>
                </a:solidFill>
              </a:rPr>
              <a:t>потребители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38" y="4214813"/>
            <a:ext cx="2547937" cy="954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Организмы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разрушители</a:t>
            </a:r>
          </a:p>
        </p:txBody>
      </p: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 rot="16200000" flipH="1">
            <a:off x="4127501" y="1984375"/>
            <a:ext cx="874712" cy="1428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606425" y="2965451"/>
            <a:ext cx="264477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5973762" y="2974976"/>
            <a:ext cx="264477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714750" y="3357563"/>
            <a:ext cx="18288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растения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357938" y="5500688"/>
            <a:ext cx="1987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663300"/>
                </a:solidFill>
              </a:rPr>
              <a:t>животные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625" y="5500688"/>
            <a:ext cx="29067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бактерии и грибы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50" y="0"/>
            <a:ext cx="8510588" cy="15716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663300"/>
                </a:solidFill>
              </a:rPr>
              <a:t>Почва.</a:t>
            </a:r>
            <a:br>
              <a:rPr lang="ru-RU" sz="4800" b="1" dirty="0" smtClean="0">
                <a:solidFill>
                  <a:srgbClr val="663300"/>
                </a:solidFill>
              </a:rPr>
            </a:br>
            <a:endParaRPr lang="ru-RU" sz="4800" b="1" dirty="0" smtClean="0">
              <a:solidFill>
                <a:srgbClr val="663300"/>
              </a:solidFill>
            </a:endParaRPr>
          </a:p>
        </p:txBody>
      </p:sp>
      <p:pic>
        <p:nvPicPr>
          <p:cNvPr id="6" name="Picture 4" descr="http://images03.olx.ru/ui/6/05/22/1274182048_94070322_1----12741820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857625"/>
            <a:ext cx="35004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http://im6-tub-ru.yandex.net/i?id=99374260-6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857250"/>
            <a:ext cx="3429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0" y="1285875"/>
            <a:ext cx="3929063" cy="12858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663300"/>
                </a:solidFill>
              </a:rPr>
              <a:t>Верхний плодородный слой земли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00625" y="4429125"/>
            <a:ext cx="2679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663300"/>
                </a:solidFill>
              </a:rPr>
              <a:t>плодородие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4857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Путешествие веществ по кругу!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286375"/>
            <a:ext cx="2643188" cy="8572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663300"/>
                </a:solidFill>
              </a:rPr>
              <a:t>остатки умерших  животных и растений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4643438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00"/>
                </a:solidFill>
              </a:rPr>
              <a:t>перегной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64288" y="4572000"/>
            <a:ext cx="2779712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минеральные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соли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4688" y="4643438"/>
            <a:ext cx="18240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бактерии</a:t>
            </a:r>
          </a:p>
        </p:txBody>
      </p:sp>
      <p:pic>
        <p:nvPicPr>
          <p:cNvPr id="10247" name="Picture 4" descr="http://www.aqc.it/en/images/stories/img_so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928688"/>
            <a:ext cx="2571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://im0-tub-ru.yandex.net/i?id=172536245-3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928688"/>
            <a:ext cx="20716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/>
          <p:cNvSpPr/>
          <p:nvPr/>
        </p:nvSpPr>
        <p:spPr>
          <a:xfrm>
            <a:off x="2143125" y="4572000"/>
            <a:ext cx="85725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357813" y="4572000"/>
            <a:ext cx="906462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7358063" y="3429000"/>
            <a:ext cx="642937" cy="7143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5143500" y="1428750"/>
            <a:ext cx="9779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85813" y="4000500"/>
            <a:ext cx="642937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Picture 2" descr="http://im0-tub-ru.yandex.net/i?id=72332571-65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5357813"/>
            <a:ext cx="1857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 descr="http://im0-tub-ru.yandex.net/i?id=608633423-57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928688"/>
            <a:ext cx="15716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http://im0-tub-ru.yandex.net/i?id=495375130-06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2428875"/>
            <a:ext cx="16430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трелка влево 19"/>
          <p:cNvSpPr/>
          <p:nvPr/>
        </p:nvSpPr>
        <p:spPr>
          <a:xfrm>
            <a:off x="1857375" y="1428750"/>
            <a:ext cx="9779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357438" y="3214688"/>
            <a:ext cx="43243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</a:rPr>
              <a:t>Великий круговорот</a:t>
            </a:r>
          </a:p>
          <a:p>
            <a:pPr algn="ctr"/>
            <a:r>
              <a:rPr lang="ru-RU" sz="3200" b="1">
                <a:solidFill>
                  <a:srgbClr val="C00000"/>
                </a:solidFill>
              </a:rPr>
              <a:t> жизни!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7" grpId="0"/>
      <p:bldP spid="8" grpId="0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537</TotalTime>
  <Words>492</Words>
  <Application>Microsoft Office PowerPoint</Application>
  <PresentationFormat>Экран (4:3)</PresentationFormat>
  <Paragraphs>79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Wingdings</vt:lpstr>
      <vt:lpstr>Calibri</vt:lpstr>
      <vt:lpstr>Облака</vt:lpstr>
      <vt:lpstr>Великий круговорот жизни</vt:lpstr>
      <vt:lpstr>Слайд 2</vt:lpstr>
      <vt:lpstr>Основные звенья круговорота</vt:lpstr>
      <vt:lpstr>Слайд 4</vt:lpstr>
      <vt:lpstr>Организмы-потребители</vt:lpstr>
      <vt:lpstr>Организмы-разрушители</vt:lpstr>
      <vt:lpstr>Основные звенья круговорота</vt:lpstr>
      <vt:lpstr>Почва. </vt:lpstr>
      <vt:lpstr>Путешествие веществ по кругу!</vt:lpstr>
      <vt:lpstr>Что мы узнали?</vt:lpstr>
      <vt:lpstr>Делаем вывод.</vt:lpstr>
      <vt:lpstr>Подумай!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круговорот жизни.</dc:title>
  <dc:creator>Тимофеева</dc:creator>
  <cp:lastModifiedBy>Kosarevа IN</cp:lastModifiedBy>
  <cp:revision>30</cp:revision>
  <dcterms:created xsi:type="dcterms:W3CDTF">2008-12-01T16:27:25Z</dcterms:created>
  <dcterms:modified xsi:type="dcterms:W3CDTF">2016-02-01T18:06:48Z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Тимофеева">
    <vt:lpwstr>презентация</vt:lpwstr>
  </property>
</Properties>
</file>